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12112824948878"/>
          <c:y val="0.1364401519036787"/>
          <c:w val="0.64216799706400174"/>
          <c:h val="0.789841082965877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Mitglieder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chemeClr val="bg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2A9-4D64-9CD8-8A7C14041180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2A9-4D64-9CD8-8A7C14041180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2A9-4D64-9CD8-8A7C14041180}"/>
              </c:ext>
            </c:extLst>
          </c:dPt>
          <c:dLbls>
            <c:dLbl>
              <c:idx val="0"/>
              <c:layout>
                <c:manualLayout>
                  <c:x val="-0.22558382669171081"/>
                  <c:y val="-0.162990858053647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F2CA5F0-479A-45C1-A6C1-53474D037958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[RUBRIKENNAME]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E9BE6184-D1D9-4444-8E59-A50D435EA47F}" type="VALU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[WERT]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baseline="0" dirty="0" err="1">
                        <a:solidFill>
                          <a:schemeClr val="tx1"/>
                        </a:solidFill>
                      </a:rPr>
                      <a:t>Sitze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ED00640F-31D3-4B84-AA36-68CE49B31BCA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[PROZENTSATZ]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82837680050591"/>
                      <c:h val="0.252465088582025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2A9-4D64-9CD8-8A7C14041180}"/>
                </c:ext>
              </c:extLst>
            </c:dLbl>
            <c:dLbl>
              <c:idx val="1"/>
              <c:layout>
                <c:manualLayout>
                  <c:x val="0.20356148023614573"/>
                  <c:y val="-4.2358583916812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96D70D-606F-4A9E-A175-14CBBEC0E044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[RUBRIKENNAME]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B69133EF-B784-4758-ACEB-E9F5430E1A76}" type="VALU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[WERT]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baseline="0" dirty="0" err="1">
                        <a:solidFill>
                          <a:schemeClr val="tx1"/>
                        </a:solidFill>
                      </a:rPr>
                      <a:t>Sitze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9C437CAC-B09D-44BB-93C3-E812E2F8C3A0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[PROZENTSATZ]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82017566019703"/>
                      <c:h val="0.257618914616665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2A9-4D64-9CD8-8A7C14041180}"/>
                </c:ext>
              </c:extLst>
            </c:dLbl>
            <c:dLbl>
              <c:idx val="2"/>
              <c:layout>
                <c:manualLayout>
                  <c:x val="0.19850391838525527"/>
                  <c:y val="0.225126336434066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BE0888A-2B82-4526-8F6F-A899803AA3AA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[RUBRIKENNAME]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A38709DB-55DD-4960-9EEA-11A5CE16A82E}" type="VALU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[WERT]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baseline="0" dirty="0" err="1">
                        <a:solidFill>
                          <a:schemeClr val="tx1"/>
                        </a:solidFill>
                      </a:rPr>
                      <a:t>Sitze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9037A670-B9EE-4861-83B0-18124A52B532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[PROZENTSATZ]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40264484137669"/>
                      <c:h val="0.195153955785130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2A9-4D64-9CD8-8A7C140411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BWV</c:v>
                </c:pt>
                <c:pt idx="1">
                  <c:v>FBB</c:v>
                </c:pt>
                <c:pt idx="2">
                  <c:v>SPD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11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A9-4D64-9CD8-8A7C1404118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EED93-19FE-C5E6-FE8F-5A8E3E3B4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A1CEFA4-635D-673B-4231-792067531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C27353-ABEB-CB13-0A66-379BBD09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10.09.2023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636876-485C-9C3F-38FD-C687A9A0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2D8FD8-D13F-8123-25F5-68BBA92E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6D31-C039-453D-9CE2-66F9122592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11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6953AB-8551-8557-1674-484C5660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764887A-369C-3300-4148-792D3CDBB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A79909-94F0-B43B-C74D-8C62EF83E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98E8-004E-4245-A53F-41D30CEF2BA0}" type="datetimeFigureOut">
              <a:rPr lang="de-DE" smtClean="0"/>
              <a:t>08.09.2023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09E3D4-66E2-F9DB-BA88-654D486F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1FEA1A-5926-4BC6-521B-8B0A742F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6D31-C039-453D-9CE2-66F9122592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18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0103886-6DCB-956C-DD36-83D5785B6E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3727E50-BDC8-4C7C-DB85-35D76D58E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B346E9-832A-0526-D380-AE3D3048D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98E8-004E-4245-A53F-41D30CEF2BA0}" type="datetimeFigureOut">
              <a:rPr lang="de-DE" smtClean="0"/>
              <a:t>08.09.2023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A0D258-2325-8188-481B-5D01413C1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DD94CB-193C-1482-3A88-F495947F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6D31-C039-453D-9CE2-66F9122592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9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7E2C4-2EB0-0BDE-792B-6617B70F1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2E3686-7E5B-29A5-8A65-429544F12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7514E5-F820-0594-250D-3CD68D457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98E8-004E-4245-A53F-41D30CEF2BA0}" type="datetimeFigureOut">
              <a:rPr lang="de-DE" smtClean="0"/>
              <a:t>08.09.2023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A8F994-3BCC-9581-9B87-69DEE2443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85F37C-4AD7-8EB9-24D7-3D471F7F9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6D31-C039-453D-9CE2-66F9122592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2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4F52A5-B5DF-7003-15F3-16F40805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CFD37B-126B-068E-59A6-02F4999D9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C9801-3586-B4A4-BFFA-DC4D56D6D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98E8-004E-4245-A53F-41D30CEF2BA0}" type="datetimeFigureOut">
              <a:rPr lang="de-DE" smtClean="0"/>
              <a:t>08.09.2023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19F646-1CDF-F725-66EC-9D16DEB39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714318-B4C9-44B3-C3B2-C9F8C6107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6D31-C039-453D-9CE2-66F9122592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2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578F4-04E3-B704-A8B1-51150C5A3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58A52D-53B2-402B-79F2-800E2D540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406B86C-36FC-1C72-1E62-06EE7EF22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0E026DB-2595-642A-4E1B-826FD8D51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98E8-004E-4245-A53F-41D30CEF2BA0}" type="datetimeFigureOut">
              <a:rPr lang="de-DE" smtClean="0"/>
              <a:t>08.09.2023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AC6B8F3-4C26-DAD1-3A4A-B8A80B9A8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3F54FF-B0DE-0488-9E51-9C16C37AB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6D31-C039-453D-9CE2-66F9122592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899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F67973-1B0D-1613-B087-E4595CBD2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DE842D-9C5A-F090-B708-87A9E774D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1406689-8E47-32B6-DB52-2C03ACDFF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554D6DE-2816-0DDD-76CF-2F6B3C168E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3DF11ED-ACAF-85D8-0144-59A0A6069E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0B5A1F7-E89D-AB5F-9597-A8D6BCBDE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98E8-004E-4245-A53F-41D30CEF2BA0}" type="datetimeFigureOut">
              <a:rPr lang="de-DE" smtClean="0"/>
              <a:t>08.09.2023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9F32E51-70A6-3AFB-9575-B04C6E9FC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76CD475-4FF8-533E-B350-638C78AE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6D31-C039-453D-9CE2-66F9122592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927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CB1C33-1D60-8023-97CA-232E060E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A078CA-1B7B-F356-F17D-79D1976B7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98E8-004E-4245-A53F-41D30CEF2BA0}" type="datetimeFigureOut">
              <a:rPr lang="de-DE" smtClean="0"/>
              <a:t>08.09.2023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5C3DAE-F1CA-9821-A0AC-F3AD7F6D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E24AE6-DF2B-504C-28D2-B5C38A61A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6D31-C039-453D-9CE2-66F9122592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54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9AB9C08-92F3-7B0A-3642-37ADED055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98E8-004E-4245-A53F-41D30CEF2BA0}" type="datetimeFigureOut">
              <a:rPr lang="de-DE" smtClean="0"/>
              <a:t>08.09.2023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261DEAA-2518-E860-4462-8AD3E846B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94F1C4-ED46-04D1-FAD5-5C97501E8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6D31-C039-453D-9CE2-66F9122592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98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A1035-4866-9B4C-E7AC-C60047B51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94AF4F-8FA8-EAF6-B93A-7FC73734D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5019186-560C-BBA5-3B0D-0C21BE647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12E8A79-B70F-D3D5-5316-B7EB9CCBA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98E8-004E-4245-A53F-41D30CEF2BA0}" type="datetimeFigureOut">
              <a:rPr lang="de-DE" smtClean="0"/>
              <a:t>08.09.2023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D74ABC-3021-A3C7-55FC-8C1C8DD3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95B7C5B-F7F7-077B-4985-72FFD3EB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6D31-C039-453D-9CE2-66F9122592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33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BFCBE9-5D86-2698-7EE8-5CDEE6C6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D31464-1E2C-45CC-2507-64A4A33118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F30CF3-CE07-6C2C-03DE-1D0CA6C03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7CB1C7-F271-BD4B-9349-A4D3D08DA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98E8-004E-4245-A53F-41D30CEF2BA0}" type="datetimeFigureOut">
              <a:rPr lang="de-DE" smtClean="0"/>
              <a:t>08.09.2023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7893F0-EA21-BC2D-7B25-818105FE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2B62977-8603-DEBA-3483-705D5981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6D31-C039-453D-9CE2-66F9122592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49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EDC3A7D-7AE9-301B-C131-40123B435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708DCA-42B8-710B-680A-85FF368EB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DC2D9E-D3CD-106C-AF14-F45FEE621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998E8-004E-4245-A53F-41D30CEF2BA0}" type="datetimeFigureOut">
              <a:rPr lang="de-DE" smtClean="0"/>
              <a:t>08.09.2023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2D69DA-560A-BEB0-741D-382A94DFC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566F9E-081C-AC76-8D3B-4512D8B43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16D31-C039-453D-9CE2-66F9122592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54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1112FA-ABEE-BDC4-9CB3-F53FAFC21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9" y="643468"/>
            <a:ext cx="4052710" cy="2528710"/>
          </a:xfrm>
        </p:spPr>
        <p:txBody>
          <a:bodyPr>
            <a:normAutofit/>
          </a:bodyPr>
          <a:lstStyle/>
          <a:p>
            <a:pPr algn="l"/>
            <a:r>
              <a:rPr lang="de-DE" sz="5400" b="1" dirty="0">
                <a:solidFill>
                  <a:srgbClr val="FF0000"/>
                </a:solidFill>
              </a:rPr>
              <a:t>Gemeinderat Berglen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90AFCA-4C7F-6A2C-9D89-BDE9CBEEA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445" y="3815646"/>
            <a:ext cx="4620584" cy="775494"/>
          </a:xfrm>
        </p:spPr>
        <p:txBody>
          <a:bodyPr>
            <a:noAutofit/>
          </a:bodyPr>
          <a:lstStyle/>
          <a:p>
            <a:pPr algn="l"/>
            <a:r>
              <a:rPr lang="de-DE" sz="4000" b="1" dirty="0">
                <a:latin typeface="+mj-lt"/>
                <a:ea typeface="+mj-ea"/>
                <a:cs typeface="+mj-cs"/>
              </a:rPr>
              <a:t>Was macht man da eigentlich?</a:t>
            </a:r>
          </a:p>
        </p:txBody>
      </p:sp>
      <p:pic>
        <p:nvPicPr>
          <p:cNvPr id="6" name="Grafik 5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67AF82C7-FC5A-8F97-71A2-5DC6215CD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186" y="257949"/>
            <a:ext cx="1295969" cy="1295969"/>
          </a:xfrm>
          <a:prstGeom prst="rect">
            <a:avLst/>
          </a:prstGeom>
        </p:spPr>
      </p:pic>
      <p:pic>
        <p:nvPicPr>
          <p:cNvPr id="8" name="Grafik 7" descr="Ein Bild, das Kleidung, Person, Menschliches Gesicht, Wand enthält.&#10;&#10;Automatisch generierte Beschreibung">
            <a:extLst>
              <a:ext uri="{FF2B5EF4-FFF2-40B4-BE49-F238E27FC236}">
                <a16:creationId xmlns:a16="http://schemas.microsoft.com/office/drawing/2014/main" id="{528EEDE8-9263-5C85-7EEF-B548CA243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61" y="1907823"/>
            <a:ext cx="4914429" cy="368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73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013AB4-9391-BA01-EFF5-97238A33F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65" y="241018"/>
            <a:ext cx="9543405" cy="118872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Was entscheidet der Gemeinderat überhaupt?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- Fortsetzung II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B6000920-6991-3D9D-5D17-C6DB64F43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957" y="0"/>
            <a:ext cx="835378" cy="835378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B4643A8-3FC7-3CEF-DA44-BD86CDE8B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Entscheidung über die Unterbringung von Flüchtlingen</a:t>
            </a:r>
          </a:p>
          <a:p>
            <a:r>
              <a:rPr lang="de-DE" dirty="0"/>
              <a:t>Unterstützung der lokalen Vereine</a:t>
            </a:r>
          </a:p>
          <a:p>
            <a:r>
              <a:rPr lang="de-DE" dirty="0"/>
              <a:t>Sonstige Infrastruktur</a:t>
            </a:r>
          </a:p>
          <a:p>
            <a:pPr lvl="1"/>
            <a:r>
              <a:rPr lang="de-DE" dirty="0"/>
              <a:t>Bürgermobil / </a:t>
            </a:r>
            <a:r>
              <a:rPr lang="de-DE" dirty="0" err="1"/>
              <a:t>Ruftaxi</a:t>
            </a:r>
            <a:r>
              <a:rPr lang="de-DE" dirty="0"/>
              <a:t> / Busverbindungen (330) / Bushaltestellen (barrierefrei)</a:t>
            </a:r>
          </a:p>
          <a:p>
            <a:pPr lvl="1"/>
            <a:r>
              <a:rPr lang="de-DE" dirty="0"/>
              <a:t>Edeka-Markt ja/nein</a:t>
            </a:r>
          </a:p>
          <a:p>
            <a:pPr lvl="1"/>
            <a:r>
              <a:rPr lang="de-DE" dirty="0"/>
              <a:t>Spielplätze</a:t>
            </a:r>
          </a:p>
          <a:p>
            <a:r>
              <a:rPr lang="de-DE" dirty="0"/>
              <a:t>Jugendkonzepte / Jugendbeteiligung</a:t>
            </a:r>
          </a:p>
          <a:p>
            <a:r>
              <a:rPr lang="de-DE" dirty="0"/>
              <a:t>Seniorenkonzepte – z.B. Wohnen im Alter in Berglen</a:t>
            </a:r>
          </a:p>
          <a:p>
            <a:r>
              <a:rPr lang="de-DE" dirty="0"/>
              <a:t>….. und noch ganz viel mehr!!!</a:t>
            </a:r>
          </a:p>
        </p:txBody>
      </p:sp>
    </p:spTree>
    <p:extLst>
      <p:ext uri="{BB962C8B-B14F-4D97-AF65-F5344CB8AC3E}">
        <p14:creationId xmlns:p14="http://schemas.microsoft.com/office/powerpoint/2010/main" val="3418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013AB4-9391-BA01-EFF5-97238A33F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65" y="241018"/>
            <a:ext cx="9543405" cy="118872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Wie wird man Gemeinderat / Gemeinderätin?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B6000920-6991-3D9D-5D17-C6DB64F43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957" y="0"/>
            <a:ext cx="835378" cy="835378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B4643A8-3FC7-3CEF-DA44-BD86CDE8B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1358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Gemeinderätinnen und Gemeinderäte werden </a:t>
            </a:r>
            <a:r>
              <a:rPr lang="de-DE" b="1" dirty="0"/>
              <a:t>alle fünf Jahre </a:t>
            </a:r>
            <a:r>
              <a:rPr lang="de-DE" dirty="0"/>
              <a:t>bei den Kommunalwahlen von den Bürgerinnen und Bürgern gewählt.</a:t>
            </a:r>
          </a:p>
          <a:p>
            <a:r>
              <a:rPr lang="de-DE" dirty="0"/>
              <a:t>Die nächste Kommunalwahl in Berglen findet voraussichtlich am </a:t>
            </a:r>
            <a:r>
              <a:rPr lang="de-DE" b="1" dirty="0"/>
              <a:t>9. Juni 2024 </a:t>
            </a:r>
            <a:r>
              <a:rPr lang="de-DE" dirty="0"/>
              <a:t>statt.</a:t>
            </a:r>
          </a:p>
          <a:p>
            <a:r>
              <a:rPr lang="de-DE" dirty="0"/>
              <a:t>Als Wahlsystem dient die </a:t>
            </a:r>
            <a:r>
              <a:rPr lang="de-DE" b="1" dirty="0"/>
              <a:t>Verhältniswahl </a:t>
            </a:r>
            <a:r>
              <a:rPr lang="de-DE" dirty="0"/>
              <a:t>auf der Grundlage freier </a:t>
            </a:r>
            <a:r>
              <a:rPr lang="de-DE" b="1" dirty="0"/>
              <a:t>Listen</a:t>
            </a:r>
            <a:r>
              <a:rPr lang="de-DE" dirty="0"/>
              <a:t>, die von Parteien und Wählervereinigungen für das Wahlgebiet eingereicht werden. Bisher bestehende Listen in Berglen:</a:t>
            </a:r>
          </a:p>
          <a:p>
            <a:pPr lvl="1"/>
            <a:r>
              <a:rPr lang="de-DE" dirty="0"/>
              <a:t>Bürgerliche Wählervereinigung</a:t>
            </a:r>
          </a:p>
          <a:p>
            <a:pPr lvl="1"/>
            <a:r>
              <a:rPr lang="de-DE" dirty="0"/>
              <a:t>Freie Bürger Berglen</a:t>
            </a:r>
          </a:p>
          <a:p>
            <a:pPr lvl="1"/>
            <a:r>
              <a:rPr lang="de-DE" dirty="0"/>
              <a:t>SPD-offene Liste</a:t>
            </a:r>
          </a:p>
          <a:p>
            <a:r>
              <a:rPr lang="de-DE" dirty="0"/>
              <a:t>Jedem Wahlberechtigten stehen so viele Stimmen zu, wie Mandatsträger und Mandatsträgerinnen zu wählen sind, d.h. in Berglen </a:t>
            </a:r>
            <a:r>
              <a:rPr lang="de-DE" b="1" dirty="0"/>
              <a:t>18 Stimmen</a:t>
            </a:r>
            <a:r>
              <a:rPr lang="de-DE" dirty="0"/>
              <a:t>.</a:t>
            </a:r>
          </a:p>
          <a:p>
            <a:r>
              <a:rPr lang="de-DE" dirty="0"/>
              <a:t>Kumulieren und Panaschieren ist möglich.</a:t>
            </a:r>
          </a:p>
          <a:p>
            <a:r>
              <a:rPr lang="de-DE" dirty="0">
                <a:sym typeface="Wingdings" panose="05000000000000000000" pitchFamily="2" charset="2"/>
              </a:rPr>
              <a:t> </a:t>
            </a:r>
            <a:r>
              <a:rPr lang="de-DE" b="1" dirty="0">
                <a:sym typeface="Wingdings" panose="05000000000000000000" pitchFamily="2" charset="2"/>
              </a:rPr>
              <a:t>Wer als Gemeinderat / Gemeinderätin gewählt werden möchte, muss sich auf einer Liste aufstellen lassen.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37138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013AB4-9391-BA01-EFF5-97238A33F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65" y="241018"/>
            <a:ext cx="9543405" cy="118872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Gründe für eine Kandidatur bei der SPD-offene Liste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B6000920-6991-3D9D-5D17-C6DB64F43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957" y="0"/>
            <a:ext cx="835378" cy="835378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CAA386-8D6A-D87F-DD2F-D76587D1B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943" y="3295656"/>
            <a:ext cx="4047836" cy="22028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/>
              <a:t>Informations- und Wissensaustausch im SPD-Netzwerk </a:t>
            </a:r>
            <a:r>
              <a:rPr lang="de-DE" dirty="0"/>
              <a:t>mit</a:t>
            </a:r>
          </a:p>
          <a:p>
            <a:pPr lvl="1"/>
            <a:r>
              <a:rPr lang="de-DE" dirty="0"/>
              <a:t>SPD-Ortsvereinen</a:t>
            </a:r>
          </a:p>
          <a:p>
            <a:pPr lvl="1"/>
            <a:r>
              <a:rPr lang="de-DE" dirty="0"/>
              <a:t>SPD-Fraktionen</a:t>
            </a:r>
          </a:p>
          <a:p>
            <a:pPr lvl="1"/>
            <a:r>
              <a:rPr lang="de-DE" dirty="0"/>
              <a:t>Kreistagsfraktion- und </a:t>
            </a:r>
            <a:r>
              <a:rPr lang="de-DE" dirty="0" err="1"/>
              <a:t>vertreterInnen</a:t>
            </a:r>
            <a:endParaRPr lang="de-DE" dirty="0"/>
          </a:p>
          <a:p>
            <a:pPr lvl="1"/>
            <a:r>
              <a:rPr lang="de-DE" dirty="0"/>
              <a:t>Landtags- und Bundestagsabgeordneten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9A6DBE3-5D50-C025-03BE-5A3272A4502B}"/>
              </a:ext>
            </a:extLst>
          </p:cNvPr>
          <p:cNvSpPr txBox="1"/>
          <p:nvPr/>
        </p:nvSpPr>
        <p:spPr>
          <a:xfrm>
            <a:off x="1136073" y="2155283"/>
            <a:ext cx="466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Lange </a:t>
            </a:r>
            <a:r>
              <a:rPr lang="de-DE" b="1" dirty="0"/>
              <a:t>Tradition</a:t>
            </a:r>
            <a:r>
              <a:rPr lang="de-DE" dirty="0"/>
              <a:t> des SPD-Ortsvereins in Berglen sowie einer SPD-Fraktion im Gemeinderat.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EC00B44-B4BD-06EE-503D-2BDDE07E9558}"/>
              </a:ext>
            </a:extLst>
          </p:cNvPr>
          <p:cNvSpPr txBox="1"/>
          <p:nvPr/>
        </p:nvSpPr>
        <p:spPr>
          <a:xfrm>
            <a:off x="7208294" y="2155283"/>
            <a:ext cx="4013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Wir führen einen gut organisierten „</a:t>
            </a:r>
            <a:r>
              <a:rPr lang="de-DE" b="1" dirty="0"/>
              <a:t>Wahlkampf</a:t>
            </a:r>
            <a:r>
              <a:rPr lang="de-DE" dirty="0"/>
              <a:t>“!</a:t>
            </a:r>
          </a:p>
          <a:p>
            <a:r>
              <a:rPr lang="de-DE" dirty="0"/>
              <a:t>Wir wollen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um jede Stimme werben,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unsere Konzepte und Überzeugungen transparent darstellen und damit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Demokratie leben!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56E8153-7224-B7AE-DC4B-5F3A69C7BB94}"/>
              </a:ext>
            </a:extLst>
          </p:cNvPr>
          <p:cNvSpPr txBox="1"/>
          <p:nvPr/>
        </p:nvSpPr>
        <p:spPr>
          <a:xfrm>
            <a:off x="6050267" y="4738254"/>
            <a:ext cx="4950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Eine Mitgliedschaft in der SPD ist für die Kandidatur auf unserer Liste </a:t>
            </a:r>
            <a:r>
              <a:rPr lang="de-DE" u="sng" dirty="0"/>
              <a:t>nicht</a:t>
            </a:r>
            <a:r>
              <a:rPr lang="de-DE" dirty="0"/>
              <a:t> erforderlich!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438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013AB4-9391-BA01-EFF5-97238A33F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65" y="241018"/>
            <a:ext cx="9543405" cy="1188720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Dafür stehen wir: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B6000920-6991-3D9D-5D17-C6DB64F43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957" y="0"/>
            <a:ext cx="835378" cy="83537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0622037-1259-6AF4-A4FD-B354AB80752A}"/>
              </a:ext>
            </a:extLst>
          </p:cNvPr>
          <p:cNvSpPr txBox="1"/>
          <p:nvPr/>
        </p:nvSpPr>
        <p:spPr>
          <a:xfrm>
            <a:off x="1181098" y="2654461"/>
            <a:ext cx="98298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>
                <a:solidFill>
                  <a:srgbClr val="FF0000"/>
                </a:solidFill>
              </a:rPr>
              <a:t>S</a:t>
            </a:r>
            <a:r>
              <a:rPr lang="de-DE" sz="4000" dirty="0">
                <a:solidFill>
                  <a:srgbClr val="FF0000"/>
                </a:solidFill>
              </a:rPr>
              <a:t>PD – </a:t>
            </a:r>
            <a:r>
              <a:rPr lang="de-DE" sz="7200" b="1" dirty="0">
                <a:solidFill>
                  <a:srgbClr val="FF0000"/>
                </a:solidFill>
              </a:rPr>
              <a:t>Soziale</a:t>
            </a:r>
            <a:r>
              <a:rPr lang="de-DE" sz="4000" dirty="0">
                <a:solidFill>
                  <a:srgbClr val="FF0000"/>
                </a:solidFill>
              </a:rPr>
              <a:t> Politik für Dich und für jede und jeden in Berglen! </a:t>
            </a:r>
          </a:p>
        </p:txBody>
      </p:sp>
    </p:spTree>
    <p:extLst>
      <p:ext uri="{BB962C8B-B14F-4D97-AF65-F5344CB8AC3E}">
        <p14:creationId xmlns:p14="http://schemas.microsoft.com/office/powerpoint/2010/main" val="37214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013AB4-9391-BA01-EFF5-97238A33F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Gemeinderat Berglen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30F99D-F130-AB09-90C1-3179B3F5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510" y="1737360"/>
            <a:ext cx="8722455" cy="4676869"/>
          </a:xfrm>
        </p:spPr>
        <p:txBody>
          <a:bodyPr anchor="ctr">
            <a:noAutofit/>
          </a:bodyPr>
          <a:lstStyle/>
          <a:p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Zusammensetzung des jetzigen Gemeinderats</a:t>
            </a:r>
          </a:p>
          <a:p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Welche Gremien gibt es?</a:t>
            </a:r>
          </a:p>
          <a:p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Wie oft tagen die Gremien?</a:t>
            </a:r>
          </a:p>
          <a:p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Sonstige Termine der Fraktion</a:t>
            </a:r>
          </a:p>
          <a:p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Wieviel Zeit muss man als Gemeinderat / Gemeinderätin investieren?</a:t>
            </a:r>
          </a:p>
          <a:p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Was entscheidet der Gemeinderat überhaupt?</a:t>
            </a:r>
          </a:p>
          <a:p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Wie wird man Gemeinderat / Gemeinderätin?</a:t>
            </a:r>
          </a:p>
          <a:p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Gründe für eine Kandidatur bei der SPD-offene Liste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B6000920-6991-3D9D-5D17-C6DB64F43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957" y="0"/>
            <a:ext cx="835378" cy="83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0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013AB4-9391-BA01-EFF5-97238A33F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Zusammensetzung des jetzigen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Gemeinderats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30F99D-F130-AB09-90C1-3179B3F5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502" y="2157338"/>
            <a:ext cx="5077498" cy="425711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de-DE" sz="1600" b="1" u="sng" dirty="0"/>
              <a:t>Bürgerliche Wählervereinigung </a:t>
            </a:r>
            <a:r>
              <a:rPr lang="de-DE" sz="1600" b="1" dirty="0"/>
              <a:t>(BWV) (11):</a:t>
            </a:r>
          </a:p>
          <a:p>
            <a:pPr marL="0" indent="0">
              <a:buNone/>
            </a:pPr>
            <a:r>
              <a:rPr lang="de-DE" sz="1600" dirty="0"/>
              <a:t>Jochen Friz (1. stellv. Bürgermeister), Armin Haller (2. stellv. Bürgermeister), Volker </a:t>
            </a:r>
            <a:r>
              <a:rPr lang="de-DE" sz="1600" dirty="0" err="1"/>
              <a:t>Tottmann</a:t>
            </a:r>
            <a:r>
              <a:rPr lang="de-DE" sz="1600" dirty="0"/>
              <a:t> </a:t>
            </a:r>
            <a:r>
              <a:rPr lang="de-DE" sz="1600" dirty="0">
                <a:sym typeface="Wingdings" panose="05000000000000000000" pitchFamily="2" charset="2"/>
              </a:rPr>
              <a:t></a:t>
            </a:r>
            <a:r>
              <a:rPr lang="de-DE" sz="1600" dirty="0"/>
              <a:t>Jürgen </a:t>
            </a:r>
            <a:r>
              <a:rPr lang="de-DE" sz="1600" dirty="0" err="1"/>
              <a:t>Käßer</a:t>
            </a:r>
            <a:r>
              <a:rPr lang="de-DE" sz="1600" dirty="0"/>
              <a:t>, Felix </a:t>
            </a:r>
            <a:r>
              <a:rPr lang="de-DE" sz="1600" dirty="0" err="1"/>
              <a:t>Scherhaufer</a:t>
            </a:r>
            <a:r>
              <a:rPr lang="de-DE" sz="1600" dirty="0"/>
              <a:t> (Fraktionsvorsitzender), Dieter Beck, Ute Aigner, Ulrike Höflich, Petra Finze, Bettina Rommel, Rolf Hammer, Stefanie </a:t>
            </a:r>
            <a:r>
              <a:rPr lang="de-DE" sz="1600" dirty="0" err="1"/>
              <a:t>Vobornik</a:t>
            </a:r>
            <a:endParaRPr lang="de-DE" sz="1600" dirty="0"/>
          </a:p>
          <a:p>
            <a:pPr marL="0" indent="0">
              <a:buNone/>
            </a:pPr>
            <a:r>
              <a:rPr lang="de-DE" sz="1600" b="1" u="sng" dirty="0"/>
              <a:t>Freie Bürger Berglen </a:t>
            </a:r>
            <a:r>
              <a:rPr lang="de-DE" sz="1600" b="1" dirty="0"/>
              <a:t>(FBB) (4):</a:t>
            </a:r>
          </a:p>
          <a:p>
            <a:pPr marL="0" indent="0">
              <a:buNone/>
            </a:pPr>
            <a:r>
              <a:rPr lang="de-DE" sz="1600" dirty="0"/>
              <a:t>Ulrich Kraus, Wolfgang Frey, Oliver Klenk (3. stellv. Bürgermeister, Fraktionsvorsitzender), Thomas Walter</a:t>
            </a:r>
          </a:p>
          <a:p>
            <a:pPr marL="0" indent="0">
              <a:buNone/>
            </a:pPr>
            <a:r>
              <a:rPr lang="de-DE" sz="1600" b="1" u="sng" dirty="0"/>
              <a:t>SPD- offene Liste Berglen </a:t>
            </a:r>
            <a:r>
              <a:rPr lang="de-DE" sz="1600" b="1" dirty="0"/>
              <a:t>(SPD) (3)</a:t>
            </a:r>
          </a:p>
          <a:p>
            <a:pPr marL="0" indent="0">
              <a:buNone/>
            </a:pPr>
            <a:r>
              <a:rPr lang="de-DE" sz="1600" dirty="0"/>
              <a:t>Susanne Reichart (Fraktionsvorsitzende), Claudia Zeller, Stefan </a:t>
            </a:r>
            <a:r>
              <a:rPr lang="de-DE" sz="1600" dirty="0" err="1"/>
              <a:t>Simpfendörfer</a:t>
            </a:r>
            <a:endParaRPr lang="de-DE" sz="1600" dirty="0"/>
          </a:p>
          <a:p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B6000920-6991-3D9D-5D17-C6DB64F43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386" y="0"/>
            <a:ext cx="841091" cy="841091"/>
          </a:xfrm>
          <a:prstGeom prst="rect">
            <a:avLst/>
          </a:prstGeom>
        </p:spPr>
      </p:pic>
      <p:pic>
        <p:nvPicPr>
          <p:cNvPr id="4" name="Inhaltsplatzhalter 4" descr="Ein Bild, das Text, Menschliches Gesicht, Person, Papier enthält.&#10;&#10;Automatisch generierte Beschreibung">
            <a:extLst>
              <a:ext uri="{FF2B5EF4-FFF2-40B4-BE49-F238E27FC236}">
                <a16:creationId xmlns:a16="http://schemas.microsoft.com/office/drawing/2014/main" id="{01C34EEF-848D-3100-46A8-F3572F463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858" y="1389727"/>
            <a:ext cx="3263503" cy="4351338"/>
          </a:xfrm>
          <a:prstGeom prst="rect">
            <a:avLst/>
          </a:prstGeom>
        </p:spPr>
      </p:pic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076335FC-4D21-EA80-97BB-3C5495384C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6239701"/>
              </p:ext>
            </p:extLst>
          </p:nvPr>
        </p:nvGraphicFramePr>
        <p:xfrm>
          <a:off x="5126182" y="2430345"/>
          <a:ext cx="3602182" cy="2928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7117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013AB4-9391-BA01-EFF5-97238A33F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887" y="315940"/>
            <a:ext cx="9543405" cy="835378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Gremienarbeit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B6000920-6991-3D9D-5D17-C6DB64F43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957" y="0"/>
            <a:ext cx="835378" cy="835378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3F6CDDC-98CA-24FC-C2B0-2609FBDF3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051"/>
            <a:ext cx="10515600" cy="4501912"/>
          </a:xfrm>
        </p:spPr>
        <p:txBody>
          <a:bodyPr>
            <a:normAutofit lnSpcReduction="10000"/>
          </a:bodyPr>
          <a:lstStyle/>
          <a:p>
            <a:r>
              <a:rPr lang="de-DE" dirty="0"/>
              <a:t>Gemeinderat (alle Mitglieder)</a:t>
            </a:r>
          </a:p>
          <a:p>
            <a:r>
              <a:rPr lang="de-DE" u="sng" dirty="0"/>
              <a:t>Beschließende</a:t>
            </a:r>
            <a:r>
              <a:rPr lang="de-DE" dirty="0"/>
              <a:t> Ausschüsse (ausgewählte Mitglieder nach Stimmenanteil):</a:t>
            </a:r>
          </a:p>
          <a:p>
            <a:pPr lvl="1"/>
            <a:r>
              <a:rPr lang="de-DE" dirty="0"/>
              <a:t>Bau- und Umweltausschuss</a:t>
            </a:r>
          </a:p>
          <a:p>
            <a:pPr lvl="1"/>
            <a:r>
              <a:rPr lang="de-DE" dirty="0"/>
              <a:t>Verwaltungs- und Finanzausschuss</a:t>
            </a:r>
          </a:p>
          <a:p>
            <a:r>
              <a:rPr lang="de-DE" u="sng" dirty="0"/>
              <a:t>Beratende</a:t>
            </a:r>
            <a:r>
              <a:rPr lang="de-DE" dirty="0"/>
              <a:t> Ausschüsse: z.B. Ältestenrat, Kindergarten-Jugend- und Schulbeirat, Feuerwehrbeirat, Kulturbeirat, Vereinsbeirat</a:t>
            </a:r>
          </a:p>
          <a:p>
            <a:r>
              <a:rPr lang="de-DE" dirty="0"/>
              <a:t>VertreterInnen in Stiftungen: z.B.</a:t>
            </a:r>
            <a:r>
              <a:rPr lang="de-DE" sz="2400" dirty="0"/>
              <a:t> Kurz-</a:t>
            </a:r>
            <a:r>
              <a:rPr lang="de-DE" sz="2400" dirty="0" err="1"/>
              <a:t>Seitz‘sche</a:t>
            </a:r>
            <a:r>
              <a:rPr lang="de-DE" sz="2400" dirty="0"/>
              <a:t> Stiftung, Krankenpflegeverein, Zweckverband Wasserversorgung, Stadtjugendmusik- und Kunstschule Winnenden und Umgebung e.V.</a:t>
            </a:r>
          </a:p>
          <a:p>
            <a:r>
              <a:rPr lang="de-DE" dirty="0"/>
              <a:t>Sonstiges: z.B. </a:t>
            </a:r>
            <a:r>
              <a:rPr lang="de-DE" dirty="0" err="1"/>
              <a:t>Altersjubilarbesuche</a:t>
            </a:r>
            <a:r>
              <a:rPr lang="de-DE" dirty="0"/>
              <a:t>, Partnerschaftsvereine</a:t>
            </a:r>
          </a:p>
          <a:p>
            <a:pPr lvl="1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151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013AB4-9391-BA01-EFF5-97238A33F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Wie oft tagen die Gremien?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B6000920-6991-3D9D-5D17-C6DB64F43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957" y="0"/>
            <a:ext cx="835378" cy="835378"/>
          </a:xfrm>
          <a:prstGeom prst="rect">
            <a:avLst/>
          </a:prstGeom>
        </p:spPr>
      </p:pic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16415117-81A7-4998-34DE-4AD83842A1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866569"/>
              </p:ext>
            </p:extLst>
          </p:nvPr>
        </p:nvGraphicFramePr>
        <p:xfrm>
          <a:off x="7414202" y="1737361"/>
          <a:ext cx="3022889" cy="427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667363" imgH="8020022" progId="Acrobat.Document.DC">
                  <p:embed/>
                </p:oleObj>
              </mc:Choice>
              <mc:Fallback>
                <p:oleObj name="Acrobat Document" r:id="rId3" imgW="5667363" imgH="802002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14202" y="1737361"/>
                        <a:ext cx="3022889" cy="427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4E6F3B85-86AC-F82E-9662-4ACC60C73037}"/>
              </a:ext>
            </a:extLst>
          </p:cNvPr>
          <p:cNvSpPr txBox="1"/>
          <p:nvPr/>
        </p:nvSpPr>
        <p:spPr>
          <a:xfrm>
            <a:off x="1265380" y="2448341"/>
            <a:ext cx="499687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Im Voraus geplant in 2023: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10 x Gemeinderat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5 x Bau- und Umweltausschuss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5 x Ältestenrat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2x Verwaltungs- und Finanzausschuss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1x Klausurtagung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r>
              <a:rPr lang="de-DE" sz="2000" dirty="0"/>
              <a:t>Bei Bedarf angesetzt in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2x Kindergarten-Jugend- und Schulbeirat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2x Vereinsbeirat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Kulturbeirat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074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013AB4-9391-BA01-EFF5-97238A33F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Sonstige Termine der Fraktion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B6000920-6991-3D9D-5D17-C6DB64F43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957" y="0"/>
            <a:ext cx="835378" cy="83537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E6F3B85-86AC-F82E-9662-4ACC60C73037}"/>
              </a:ext>
            </a:extLst>
          </p:cNvPr>
          <p:cNvSpPr txBox="1"/>
          <p:nvPr/>
        </p:nvSpPr>
        <p:spPr>
          <a:xfrm>
            <a:off x="1237671" y="2295242"/>
            <a:ext cx="902392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Fraktionssitzungen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Klausurtagungen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Haupt- und Mitgliederversammlungen von Vereinen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Bürgerversammlung / Sommerempfang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Besuch von Partnergemeinden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Vor-Ort-Termine z.B. bei Baggerbiss oder Neueröffnungen z.B. Spielplatz Steinach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350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013AB4-9391-BA01-EFF5-97238A33F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33" y="291043"/>
            <a:ext cx="9543405" cy="118872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Wieviel Zeit muss der einzelne Gemeinderat,  die einzelne Gemeinderätin investieren?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B6000920-6991-3D9D-5D17-C6DB64F43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957" y="0"/>
            <a:ext cx="835378" cy="83537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E6F3B85-86AC-F82E-9662-4ACC60C73037}"/>
              </a:ext>
            </a:extLst>
          </p:cNvPr>
          <p:cNvSpPr txBox="1"/>
          <p:nvPr/>
        </p:nvSpPr>
        <p:spPr>
          <a:xfrm>
            <a:off x="1237672" y="2295242"/>
            <a:ext cx="1126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Antwort</a:t>
            </a:r>
            <a:r>
              <a:rPr lang="de-DE" dirty="0"/>
              <a:t>: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0433923-A4F3-3CC8-0109-551BC579FFED}"/>
              </a:ext>
            </a:extLst>
          </p:cNvPr>
          <p:cNvSpPr txBox="1"/>
          <p:nvPr/>
        </p:nvSpPr>
        <p:spPr>
          <a:xfrm>
            <a:off x="2632363" y="2295242"/>
            <a:ext cx="2586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</a:rPr>
              <a:t>Das kommt darauf an!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FCB17C4-EB02-B424-F165-5AB07BB0690B}"/>
              </a:ext>
            </a:extLst>
          </p:cNvPr>
          <p:cNvSpPr txBox="1"/>
          <p:nvPr/>
        </p:nvSpPr>
        <p:spPr>
          <a:xfrm>
            <a:off x="1237672" y="3057703"/>
            <a:ext cx="2929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Und worauf kommt es an?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8886288-E4C8-35A5-1E3E-B297C0CAA5A1}"/>
              </a:ext>
            </a:extLst>
          </p:cNvPr>
          <p:cNvSpPr txBox="1"/>
          <p:nvPr/>
        </p:nvSpPr>
        <p:spPr>
          <a:xfrm>
            <a:off x="1579417" y="4175389"/>
            <a:ext cx="2512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Fraktionsgröße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979DE8D-A9FC-4D78-AE54-2EDAB591994D}"/>
              </a:ext>
            </a:extLst>
          </p:cNvPr>
          <p:cNvSpPr txBox="1"/>
          <p:nvPr/>
        </p:nvSpPr>
        <p:spPr>
          <a:xfrm>
            <a:off x="7204366" y="2159605"/>
            <a:ext cx="44149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Aufgaben innerhalb der Fraktion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Fraktionsvorsitz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Stellv. Bürgermeister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Sitze in Ausschüssen etc.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C72241E-09DB-DA3C-3395-1BEBBC30C645}"/>
              </a:ext>
            </a:extLst>
          </p:cNvPr>
          <p:cNvSpPr txBox="1"/>
          <p:nvPr/>
        </p:nvSpPr>
        <p:spPr>
          <a:xfrm>
            <a:off x="4910247" y="3906059"/>
            <a:ext cx="495069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Eigenes Engagement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Angebot von Bürgersprechstunden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Besuch von HV, Mitgliederversammlungen, Vereinsfesten etc.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Öffentlichkeitsarbeit (Amtsblatt, soziale Medien)</a:t>
            </a:r>
          </a:p>
        </p:txBody>
      </p:sp>
    </p:spTree>
    <p:extLst>
      <p:ext uri="{BB962C8B-B14F-4D97-AF65-F5344CB8AC3E}">
        <p14:creationId xmlns:p14="http://schemas.microsoft.com/office/powerpoint/2010/main" val="17148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013AB4-9391-BA01-EFF5-97238A33F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65" y="241018"/>
            <a:ext cx="9543405" cy="118872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Was entscheidet der Gemeinderat überhaupt?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B6000920-6991-3D9D-5D17-C6DB64F43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957" y="0"/>
            <a:ext cx="835378" cy="835378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B4643A8-3FC7-3CEF-DA44-BD86CDE8B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1357"/>
          </a:xfrm>
        </p:spPr>
        <p:txBody>
          <a:bodyPr>
            <a:normAutofit fontScale="70000" lnSpcReduction="20000"/>
          </a:bodyPr>
          <a:lstStyle/>
          <a:p>
            <a:r>
              <a:rPr lang="de-DE" dirty="0"/>
              <a:t>Bebauungsplanverfahren (z.B. </a:t>
            </a:r>
            <a:r>
              <a:rPr lang="de-DE" dirty="0" err="1"/>
              <a:t>Rettersburg</a:t>
            </a:r>
            <a:r>
              <a:rPr lang="de-DE" dirty="0"/>
              <a:t>, </a:t>
            </a:r>
            <a:r>
              <a:rPr lang="de-DE" dirty="0" err="1"/>
              <a:t>Hößlinswart</a:t>
            </a:r>
            <a:r>
              <a:rPr lang="de-DE" dirty="0"/>
              <a:t>, Steinach)</a:t>
            </a:r>
          </a:p>
          <a:p>
            <a:pPr lvl="1"/>
            <a:r>
              <a:rPr lang="de-DE" dirty="0"/>
              <a:t>Aufstellungsbeschluss</a:t>
            </a:r>
          </a:p>
          <a:p>
            <a:pPr lvl="1"/>
            <a:r>
              <a:rPr lang="de-DE" dirty="0"/>
              <a:t>Auslegungsbeschluss</a:t>
            </a:r>
          </a:p>
          <a:p>
            <a:pPr lvl="1"/>
            <a:r>
              <a:rPr lang="de-DE" dirty="0"/>
              <a:t>Beschluss des Bebauungsplans</a:t>
            </a:r>
          </a:p>
          <a:p>
            <a:pPr lvl="1"/>
            <a:r>
              <a:rPr lang="de-DE" dirty="0"/>
              <a:t>Vergabe von Erschließungsarbeiten</a:t>
            </a:r>
          </a:p>
          <a:p>
            <a:pPr lvl="1"/>
            <a:r>
              <a:rPr lang="de-DE" dirty="0"/>
              <a:t>Festlegung von Verkaufspreisen</a:t>
            </a:r>
          </a:p>
          <a:p>
            <a:r>
              <a:rPr lang="de-DE" dirty="0"/>
              <a:t>Fortschreiben des Flächennutzungsplans (Bodennutzung nach Bedürfnissen der Gemeinde) – Grundlage für Bebauungspläne</a:t>
            </a:r>
          </a:p>
          <a:p>
            <a:r>
              <a:rPr lang="de-DE" dirty="0"/>
              <a:t>Verabschiedung der Haushaltssatzung mit Haushaltsplan für das nächste Haushaltsjahr („Königsrecht des Parlaments“)</a:t>
            </a:r>
          </a:p>
          <a:p>
            <a:pPr lvl="1"/>
            <a:r>
              <a:rPr lang="de-DE" dirty="0"/>
              <a:t>Gemeinde Berglen in Zahlen – wieviel Geld für wen oder was?</a:t>
            </a:r>
          </a:p>
          <a:p>
            <a:pPr lvl="1"/>
            <a:r>
              <a:rPr lang="de-DE" dirty="0"/>
              <a:t>Festsetzung von Gewerbesteuer, Grundsteuer</a:t>
            </a:r>
          </a:p>
          <a:p>
            <a:r>
              <a:rPr lang="de-DE" dirty="0"/>
              <a:t>Rechtsanspruch Kindergartenplätze / Kinderbetreuung</a:t>
            </a:r>
          </a:p>
          <a:p>
            <a:pPr lvl="1"/>
            <a:r>
              <a:rPr lang="de-DE" dirty="0"/>
              <a:t>Neubau von Kindertageseinrichtungen (neu, provisorisch, Natur-…?)</a:t>
            </a:r>
          </a:p>
          <a:p>
            <a:pPr lvl="1"/>
            <a:r>
              <a:rPr lang="de-DE" dirty="0"/>
              <a:t>Besetzung von Stellen sowie Entlohnung der ErzieherInnen</a:t>
            </a:r>
          </a:p>
          <a:p>
            <a:pPr lvl="1"/>
            <a:r>
              <a:rPr lang="de-DE" dirty="0"/>
              <a:t>Gebühren</a:t>
            </a:r>
          </a:p>
          <a:p>
            <a:pPr lvl="1"/>
            <a:r>
              <a:rPr lang="de-DE" dirty="0"/>
              <a:t>Verpflegungskonzept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167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013AB4-9391-BA01-EFF5-97238A33F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65" y="241018"/>
            <a:ext cx="9543405" cy="118872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Was entscheidet der Gemeinderat überhaupt?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- Fortsetzung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B6000920-6991-3D9D-5D17-C6DB64F43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957" y="0"/>
            <a:ext cx="835378" cy="835378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B4643A8-3FC7-3CEF-DA44-BD86CDE8B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37" y="2063110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de-DE" dirty="0" err="1"/>
              <a:t>Nachbarschaftschule</a:t>
            </a:r>
            <a:r>
              <a:rPr lang="de-DE" dirty="0"/>
              <a:t> in den Berglen</a:t>
            </a:r>
          </a:p>
          <a:p>
            <a:pPr lvl="1"/>
            <a:r>
              <a:rPr lang="de-DE" dirty="0"/>
              <a:t>Ausstattung</a:t>
            </a:r>
          </a:p>
          <a:p>
            <a:pPr lvl="1"/>
            <a:r>
              <a:rPr lang="de-DE" dirty="0"/>
              <a:t>Sanierung (z.B. Toiletten)</a:t>
            </a:r>
          </a:p>
          <a:p>
            <a:pPr lvl="1"/>
            <a:r>
              <a:rPr lang="de-DE" dirty="0"/>
              <a:t>Kernzeitbetreuung (in Zukunft Anspruch auf Ganztagesbetreuung)</a:t>
            </a:r>
          </a:p>
          <a:p>
            <a:pPr lvl="1"/>
            <a:r>
              <a:rPr lang="de-DE" dirty="0"/>
              <a:t>Schulsozialarbeit</a:t>
            </a:r>
          </a:p>
          <a:p>
            <a:pPr lvl="1"/>
            <a:r>
              <a:rPr lang="de-DE" dirty="0"/>
              <a:t>Verpflegungskonzept</a:t>
            </a:r>
          </a:p>
          <a:p>
            <a:r>
              <a:rPr lang="de-DE" dirty="0"/>
              <a:t>Beschaffungen für die Feuerwehr</a:t>
            </a:r>
          </a:p>
          <a:p>
            <a:r>
              <a:rPr lang="de-DE" dirty="0"/>
              <a:t>Neubau Gemeindebauhof</a:t>
            </a:r>
          </a:p>
          <a:p>
            <a:r>
              <a:rPr lang="de-DE" dirty="0"/>
              <a:t>Kläranlage – Anschluss an Winnenden oder Neubau?</a:t>
            </a:r>
          </a:p>
          <a:p>
            <a:r>
              <a:rPr lang="de-DE" dirty="0"/>
              <a:t>Wasserversorgung Berglen</a:t>
            </a:r>
          </a:p>
          <a:p>
            <a:pPr lvl="1"/>
            <a:r>
              <a:rPr lang="de-DE" dirty="0"/>
              <a:t>Interkommunale Zusammenarbeit</a:t>
            </a:r>
          </a:p>
          <a:p>
            <a:pPr lvl="1"/>
            <a:r>
              <a:rPr lang="de-DE" dirty="0"/>
              <a:t>Nutzung eigene Quellen und Fernwasserversorgung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291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826</Words>
  <Application>Microsoft Office PowerPoint</Application>
  <PresentationFormat>Breitbild</PresentationFormat>
  <Paragraphs>128</Paragraphs>
  <Slides>13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</vt:lpstr>
      <vt:lpstr>Adobe Acrobat Document</vt:lpstr>
      <vt:lpstr>Gemeinderat Berglen</vt:lpstr>
      <vt:lpstr>Gemeinderat Berglen</vt:lpstr>
      <vt:lpstr>Zusammensetzung des jetzigen Gemeinderats</vt:lpstr>
      <vt:lpstr>Gremienarbeit</vt:lpstr>
      <vt:lpstr>Wie oft tagen die Gremien?</vt:lpstr>
      <vt:lpstr>Sonstige Termine der Fraktion</vt:lpstr>
      <vt:lpstr>Wieviel Zeit muss der einzelne Gemeinderat,  die einzelne Gemeinderätin investieren?</vt:lpstr>
      <vt:lpstr>Was entscheidet der Gemeinderat überhaupt?</vt:lpstr>
      <vt:lpstr>Was entscheidet der Gemeinderat überhaupt? - Fortsetzung</vt:lpstr>
      <vt:lpstr>Was entscheidet der Gemeinderat überhaupt? - Fortsetzung II</vt:lpstr>
      <vt:lpstr>Wie wird man Gemeinderat / Gemeinderätin?</vt:lpstr>
      <vt:lpstr>Gründe für eine Kandidatur bei der SPD-offene Liste</vt:lpstr>
      <vt:lpstr>Dafür stehen wir: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Gemeinderat Berglen</dc:title>
  <dc:creator>Familie Reichart</dc:creator>
  <cp:lastModifiedBy>Familie Reichart</cp:lastModifiedBy>
  <cp:revision>56</cp:revision>
  <dcterms:created xsi:type="dcterms:W3CDTF">2023-08-04T13:24:47Z</dcterms:created>
  <dcterms:modified xsi:type="dcterms:W3CDTF">2023-09-08T19:12:40Z</dcterms:modified>
</cp:coreProperties>
</file>